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4" r:id="rId7"/>
    <p:sldId id="266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977E-487E-4B9F-A90A-F48A3DC2C52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D82F2-EF36-4CF7-A9ED-E21672B3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9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705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56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396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495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70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2818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83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965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05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453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456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6CB-60B0-4055-8B7B-52FEA1A874A3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19-1CA5-4B5A-8565-BF010B83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1655"/>
            <a:ext cx="2425700" cy="242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06896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FFC000"/>
                </a:solidFill>
              </a:rPr>
              <a:t>(</a:t>
            </a:r>
            <a:r>
              <a:rPr lang="ru-RU" sz="3000" b="1" dirty="0" err="1" smtClean="0">
                <a:solidFill>
                  <a:srgbClr val="FFC000"/>
                </a:solidFill>
              </a:rPr>
              <a:t>Дисципліна</a:t>
            </a:r>
            <a:r>
              <a:rPr lang="ru-RU" sz="3000" b="1" dirty="0" smtClean="0">
                <a:solidFill>
                  <a:srgbClr val="FFC000"/>
                </a:solidFill>
              </a:rPr>
              <a:t> за </a:t>
            </a:r>
            <a:r>
              <a:rPr lang="ru-RU" sz="3000" b="1" dirty="0" err="1" smtClean="0">
                <a:solidFill>
                  <a:srgbClr val="FFC000"/>
                </a:solidFill>
              </a:rPr>
              <a:t>вільним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вибором</a:t>
            </a:r>
            <a:r>
              <a:rPr lang="ru-RU" sz="3000" b="1" dirty="0" smtClean="0">
                <a:solidFill>
                  <a:srgbClr val="FFC000"/>
                </a:solidFill>
              </a:rPr>
              <a:t> студента, </a:t>
            </a:r>
          </a:p>
          <a:p>
            <a:pPr algn="just"/>
            <a:r>
              <a:rPr lang="ru-RU" sz="3000" b="1" dirty="0" err="1" smtClean="0">
                <a:solidFill>
                  <a:srgbClr val="FFC000"/>
                </a:solidFill>
              </a:rPr>
              <a:t>рівень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вищої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освіти</a:t>
            </a:r>
            <a:r>
              <a:rPr lang="ru-RU" sz="3000" b="1" dirty="0" smtClean="0">
                <a:solidFill>
                  <a:srgbClr val="FFC000"/>
                </a:solidFill>
              </a:rPr>
              <a:t> “бакалавр”, “</a:t>
            </a:r>
            <a:r>
              <a:rPr lang="ru-RU" sz="3000" b="1" dirty="0" err="1" smtClean="0">
                <a:solidFill>
                  <a:srgbClr val="FFC000"/>
                </a:solidFill>
              </a:rPr>
              <a:t>магістр</a:t>
            </a:r>
            <a:r>
              <a:rPr lang="ru-RU" sz="3000" b="1" dirty="0" smtClean="0">
                <a:solidFill>
                  <a:srgbClr val="FFC000"/>
                </a:solidFill>
              </a:rPr>
              <a:t>”)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7" y="778934"/>
            <a:ext cx="61926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«Деонтологія в реабілітації»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066">
            <a:off x="5231330" y="4377006"/>
            <a:ext cx="3235019" cy="217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682">
            <a:off x="781326" y="4402103"/>
            <a:ext cx="3231670" cy="215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52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Актуальність дисципліни.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098686"/>
            <a:ext cx="5508104" cy="5498665"/>
          </a:xfrm>
        </p:spPr>
        <p:txBody>
          <a:bodyPr>
            <a:normAutofit fontScale="85000" lnSpcReduction="10000"/>
          </a:bodyPr>
          <a:lstStyle/>
          <a:p>
            <a:pPr marL="0" indent="452438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 err="1" smtClean="0">
                <a:solidFill>
                  <a:schemeClr val="bg1"/>
                </a:solidFill>
              </a:rPr>
              <a:t>проведенні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реабілітаційних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важливу</a:t>
            </a:r>
            <a:r>
              <a:rPr lang="ru-RU" dirty="0" smtClean="0">
                <a:solidFill>
                  <a:schemeClr val="bg1"/>
                </a:solidFill>
              </a:rPr>
              <a:t> роль </a:t>
            </a:r>
            <a:r>
              <a:rPr lang="ru-RU" dirty="0" err="1" smtClean="0">
                <a:solidFill>
                  <a:schemeClr val="bg1"/>
                </a:solidFill>
              </a:rPr>
              <a:t>відіграє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деонтологічних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Обов’язок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– знати </a:t>
            </a:r>
            <a:r>
              <a:rPr lang="ru-RU" dirty="0" err="1" smtClean="0">
                <a:solidFill>
                  <a:schemeClr val="bg1"/>
                </a:solidFill>
              </a:rPr>
              <a:t>повну</a:t>
            </a:r>
            <a:r>
              <a:rPr lang="ru-RU" dirty="0" smtClean="0">
                <a:solidFill>
                  <a:schemeClr val="bg1"/>
                </a:solidFill>
              </a:rPr>
              <a:t> картину </a:t>
            </a:r>
            <a:r>
              <a:rPr lang="ru-RU" dirty="0" err="1" smtClean="0">
                <a:solidFill>
                  <a:schemeClr val="bg1"/>
                </a:solidFill>
              </a:rPr>
              <a:t>патологічного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добитися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довіри</a:t>
            </a:r>
            <a:r>
              <a:rPr lang="ru-RU" dirty="0" smtClean="0">
                <a:solidFill>
                  <a:schemeClr val="bg1"/>
                </a:solidFill>
              </a:rPr>
              <a:t> хворого </a:t>
            </a:r>
            <a:r>
              <a:rPr lang="ru-RU" dirty="0" err="1" smtClean="0">
                <a:solidFill>
                  <a:schemeClr val="bg1"/>
                </a:solidFill>
              </a:rPr>
              <a:t>щодо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реабілітаційних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досягти</a:t>
            </a:r>
            <a:r>
              <a:rPr lang="ru-RU" dirty="0" smtClean="0">
                <a:solidFill>
                  <a:schemeClr val="bg1"/>
                </a:solidFill>
              </a:rPr>
              <a:t> максимального результату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налаштувати</a:t>
            </a:r>
            <a:r>
              <a:rPr lang="ru-RU" dirty="0" smtClean="0">
                <a:solidFill>
                  <a:schemeClr val="bg1"/>
                </a:solidFill>
              </a:rPr>
              <a:t> хворого до нового укладу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дозволяє</a:t>
            </a:r>
            <a:r>
              <a:rPr lang="ru-RU" dirty="0" smtClean="0">
                <a:solidFill>
                  <a:schemeClr val="bg1"/>
                </a:solidFill>
              </a:rPr>
              <a:t> хворому </a:t>
            </a:r>
            <a:r>
              <a:rPr lang="ru-RU" b="1" dirty="0" err="1" smtClean="0">
                <a:solidFill>
                  <a:srgbClr val="FFC000"/>
                </a:solidFill>
              </a:rPr>
              <a:t>повернутися</a:t>
            </a:r>
            <a:r>
              <a:rPr lang="ru-RU" b="1" dirty="0" smtClean="0">
                <a:solidFill>
                  <a:srgbClr val="FFC000"/>
                </a:solidFill>
              </a:rPr>
              <a:t> в </a:t>
            </a:r>
            <a:r>
              <a:rPr lang="ru-RU" b="1" dirty="0" err="1" smtClean="0">
                <a:solidFill>
                  <a:srgbClr val="FFC000"/>
                </a:solidFill>
              </a:rPr>
              <a:t>соціум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повноправним</a:t>
            </a:r>
            <a:r>
              <a:rPr lang="ru-RU" b="1" dirty="0" smtClean="0">
                <a:solidFill>
                  <a:srgbClr val="FFC000"/>
                </a:solidFill>
              </a:rPr>
              <a:t> членом </a:t>
            </a:r>
            <a:r>
              <a:rPr lang="ru-RU" b="1" dirty="0" err="1" smtClean="0">
                <a:solidFill>
                  <a:srgbClr val="FFC000"/>
                </a:solidFill>
              </a:rPr>
              <a:t>суспільства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" y="1268760"/>
            <a:ext cx="351936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" y="3812234"/>
            <a:ext cx="3479729" cy="260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8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5112568" cy="6408712"/>
          </a:xfrm>
        </p:spPr>
        <p:txBody>
          <a:bodyPr>
            <a:normAutofit fontScale="85000" lnSpcReduction="10000"/>
          </a:bodyPr>
          <a:lstStyle/>
          <a:p>
            <a:pPr marL="0" indent="452438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Однією з основних причин недостатнього знання питання деонтології в реабілітаційних заходах є відносно невеликий період існування реабілітації як системи діяльності в порівнянні з існуванням медицини взагалі. Це обумовлено історичним небажанням суспільства в цілому і медицини зокрема займатися «доліковування» хворого. Особливо яскраво це було виражено в роки воєн і голоду. Однак саме в ті роки з'явилися зародкові знання деонтології і реабілітації в працях Гіппократа.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762250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3266"/>
            <a:ext cx="2730921" cy="436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36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b="1" u="sng" dirty="0" smtClean="0">
                <a:solidFill>
                  <a:srgbClr val="FFC000"/>
                </a:solidFill>
              </a:rPr>
              <a:t>Мета дисципліни: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у студента </a:t>
            </a:r>
            <a:r>
              <a:rPr lang="ru-RU" dirty="0" err="1" smtClean="0">
                <a:solidFill>
                  <a:schemeClr val="bg1"/>
                </a:solidFill>
              </a:rPr>
              <a:t>деонтологічних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фахівця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вміння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конкретних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ситуаціях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u="sng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uk-UA" b="1" u="sng" dirty="0" smtClean="0">
                <a:solidFill>
                  <a:srgbClr val="FFC000"/>
                </a:solidFill>
              </a:rPr>
              <a:t>Завдання дисципліни: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д</a:t>
            </a:r>
            <a:r>
              <a:rPr lang="ru-RU" dirty="0" err="1" smtClean="0">
                <a:solidFill>
                  <a:schemeClr val="bg1"/>
                </a:solidFill>
              </a:rPr>
              <a:t>ати</a:t>
            </a:r>
            <a:r>
              <a:rPr lang="ru-RU" dirty="0" smtClean="0">
                <a:solidFill>
                  <a:schemeClr val="bg1"/>
                </a:solidFill>
              </a:rPr>
              <a:t> студентам </a:t>
            </a:r>
            <a:r>
              <a:rPr lang="ru-RU" dirty="0" err="1" smtClean="0">
                <a:solidFill>
                  <a:schemeClr val="bg1"/>
                </a:solidFill>
              </a:rPr>
              <a:t>знання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професійної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медиків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медичних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реабілітації</a:t>
            </a:r>
            <a:r>
              <a:rPr lang="en-US" dirty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ознайомлення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історією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сучасним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етапом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деонтології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вітчизняній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медицині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тенденціями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розуміння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майбутніх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працівників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обумовленості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здоров’я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надання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працівника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знайомство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надбанням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медицини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психологічні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аспекти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с</a:t>
            </a:r>
            <a:r>
              <a:rPr lang="ru-RU" dirty="0" err="1" smtClean="0">
                <a:solidFill>
                  <a:schemeClr val="bg1"/>
                </a:solidFill>
              </a:rPr>
              <a:t>творення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студентів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цілісного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уявлення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сутність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аналіз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тенденцій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протиріч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напрямків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с</a:t>
            </a:r>
            <a:r>
              <a:rPr lang="ru-RU" dirty="0" err="1" smtClean="0">
                <a:solidFill>
                  <a:schemeClr val="bg1"/>
                </a:solidFill>
              </a:rPr>
              <a:t>прияння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виборі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цінностей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формуванні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позиції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духовної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інтелігентності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5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3960440"/>
          </a:xfrm>
        </p:spPr>
        <p:txBody>
          <a:bodyPr>
            <a:normAutofit fontScale="77500" lnSpcReduction="20000"/>
          </a:bodyPr>
          <a:lstStyle/>
          <a:p>
            <a:pPr marL="0" indent="452438" algn="just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C000"/>
                </a:solidFill>
              </a:rPr>
              <a:t>Об'єктами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реабілатції</a:t>
            </a:r>
            <a:r>
              <a:rPr lang="uk-UA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хворі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інваліди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опинилися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складній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ситуації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травми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452438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процесі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хворих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з'являються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закріплюються</a:t>
            </a:r>
            <a:r>
              <a:rPr lang="ru-RU" dirty="0" smtClean="0">
                <a:solidFill>
                  <a:schemeClr val="bg1"/>
                </a:solidFill>
              </a:rPr>
              <a:t> так </a:t>
            </a:r>
            <a:r>
              <a:rPr lang="ru-RU" dirty="0" err="1" smtClean="0">
                <a:solidFill>
                  <a:schemeClr val="bg1"/>
                </a:solidFill>
              </a:rPr>
              <a:t>звані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психосоматичні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порушення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основі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лежать боязнь, </a:t>
            </a:r>
            <a:r>
              <a:rPr lang="ru-RU" dirty="0" err="1" smtClean="0">
                <a:solidFill>
                  <a:schemeClr val="bg1"/>
                </a:solidFill>
              </a:rPr>
              <a:t>тривога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своє</a:t>
            </a:r>
            <a:r>
              <a:rPr lang="ru-RU" dirty="0" smtClean="0">
                <a:solidFill>
                  <a:schemeClr val="bg1"/>
                </a:solidFill>
              </a:rPr>
              <a:t> подальше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суспільстві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стан </a:t>
            </a:r>
            <a:r>
              <a:rPr lang="ru-RU" dirty="0" err="1" smtClean="0">
                <a:solidFill>
                  <a:schemeClr val="bg1"/>
                </a:solidFill>
              </a:rPr>
              <a:t>виникає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важкого</a:t>
            </a:r>
            <a:r>
              <a:rPr lang="ru-RU" dirty="0" smtClean="0">
                <a:solidFill>
                  <a:schemeClr val="bg1"/>
                </a:solidFill>
              </a:rPr>
              <a:t> оперативного </a:t>
            </a:r>
            <a:r>
              <a:rPr lang="ru-RU" dirty="0" err="1" smtClean="0">
                <a:solidFill>
                  <a:schemeClr val="bg1"/>
                </a:solidFill>
              </a:rPr>
              <a:t>втручання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тривалої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іммобілізації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часто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стан доводиться </a:t>
            </a:r>
            <a:r>
              <a:rPr lang="ru-RU" dirty="0" err="1" smtClean="0">
                <a:solidFill>
                  <a:schemeClr val="bg1"/>
                </a:solidFill>
              </a:rPr>
              <a:t>лікувати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проведенні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реабілітації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0" indent="452438" algn="just"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Обов'язковою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умовою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лікування</a:t>
            </a:r>
            <a:r>
              <a:rPr lang="ru-RU" b="1" dirty="0" smtClean="0">
                <a:solidFill>
                  <a:srgbClr val="FFC000"/>
                </a:solidFill>
              </a:rPr>
              <a:t> є </a:t>
            </a:r>
            <a:r>
              <a:rPr lang="ru-RU" b="1" dirty="0" err="1" smtClean="0">
                <a:solidFill>
                  <a:srgbClr val="FFC000"/>
                </a:solidFill>
              </a:rPr>
              <a:t>встановлення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повного</a:t>
            </a:r>
            <a:r>
              <a:rPr lang="ru-RU" b="1" dirty="0" smtClean="0">
                <a:solidFill>
                  <a:srgbClr val="FFC000"/>
                </a:solidFill>
              </a:rPr>
              <a:t> контакту з </a:t>
            </a:r>
            <a:r>
              <a:rPr lang="ru-RU" b="1" dirty="0" err="1" smtClean="0">
                <a:solidFill>
                  <a:srgbClr val="FFC000"/>
                </a:solidFill>
              </a:rPr>
              <a:t>пацієнтом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104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Об'єкт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реабілітації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- </a:t>
            </a:r>
            <a:r>
              <a:rPr lang="ru-RU" sz="3600" b="1" dirty="0" err="1" smtClean="0">
                <a:solidFill>
                  <a:schemeClr val="bg1"/>
                </a:solidFill>
              </a:rPr>
              <a:t>людська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9027"/>
            <a:ext cx="2952328" cy="19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30461"/>
            <a:ext cx="3214337" cy="168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8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525963"/>
          </a:xfrm>
        </p:spPr>
        <p:txBody>
          <a:bodyPr>
            <a:normAutofit fontScale="85000" lnSpcReduction="20000"/>
          </a:bodyPr>
          <a:lstStyle/>
          <a:p>
            <a:pPr marL="0" indent="53975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проведенні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включають</a:t>
            </a:r>
            <a:r>
              <a:rPr lang="ru-RU" dirty="0" smtClean="0">
                <a:solidFill>
                  <a:schemeClr val="bg1"/>
                </a:solidFill>
              </a:rPr>
              <a:t> в себе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елементів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психотерапії</a:t>
            </a:r>
            <a:r>
              <a:rPr lang="ru-RU" dirty="0" smtClean="0">
                <a:solidFill>
                  <a:schemeClr val="bg1"/>
                </a:solidFill>
              </a:rPr>
              <a:t>, а,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</a:rPr>
              <a:t>реабілітолог</a:t>
            </a:r>
            <a:r>
              <a:rPr lang="ru-RU" dirty="0" smtClean="0">
                <a:solidFill>
                  <a:schemeClr val="bg1"/>
                </a:solidFill>
              </a:rPr>
              <a:t> часто є </a:t>
            </a:r>
            <a:r>
              <a:rPr lang="ru-RU" dirty="0" err="1" smtClean="0">
                <a:solidFill>
                  <a:schemeClr val="bg1"/>
                </a:solidFill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лікарем</a:t>
            </a:r>
            <a:r>
              <a:rPr lang="ru-RU" dirty="0" smtClean="0">
                <a:solidFill>
                  <a:schemeClr val="bg1"/>
                </a:solidFill>
              </a:rPr>
              <a:t>, з </a:t>
            </a:r>
            <a:r>
              <a:rPr lang="ru-RU" dirty="0" err="1" smtClean="0">
                <a:solidFill>
                  <a:schemeClr val="bg1"/>
                </a:solidFill>
              </a:rPr>
              <a:t>яким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пацієнт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травми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час остаточно </a:t>
            </a:r>
            <a:r>
              <a:rPr lang="ru-RU" dirty="0" err="1" smtClean="0">
                <a:solidFill>
                  <a:schemeClr val="bg1"/>
                </a:solidFill>
              </a:rPr>
              <a:t>формується</a:t>
            </a:r>
            <a:r>
              <a:rPr lang="ru-RU" dirty="0" smtClean="0">
                <a:solidFill>
                  <a:schemeClr val="bg1"/>
                </a:solidFill>
              </a:rPr>
              <a:t> думка хворого про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медицини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цілому</a:t>
            </a:r>
            <a:r>
              <a:rPr lang="ru-RU" dirty="0" smtClean="0">
                <a:solidFill>
                  <a:schemeClr val="bg1"/>
                </a:solidFill>
              </a:rPr>
              <a:t>, тому </a:t>
            </a:r>
            <a:r>
              <a:rPr lang="ru-RU" dirty="0" err="1" smtClean="0">
                <a:solidFill>
                  <a:schemeClr val="bg1"/>
                </a:solidFill>
              </a:rPr>
              <a:t>повне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неухильне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дотримання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деонтології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впровадження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реабілітації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дозволяє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повернути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колишній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психологічний</a:t>
            </a:r>
            <a:r>
              <a:rPr lang="ru-RU" dirty="0" smtClean="0">
                <a:solidFill>
                  <a:schemeClr val="bg1"/>
                </a:solidFill>
              </a:rPr>
              <a:t> образ </a:t>
            </a:r>
            <a:r>
              <a:rPr lang="ru-RU" dirty="0" err="1" smtClean="0">
                <a:solidFill>
                  <a:schemeClr val="bg1"/>
                </a:solidFill>
              </a:rPr>
              <a:t>пацієнта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віру</a:t>
            </a:r>
            <a:r>
              <a:rPr lang="ru-RU" dirty="0" smtClean="0">
                <a:solidFill>
                  <a:schemeClr val="bg1"/>
                </a:solidFill>
              </a:rPr>
              <a:t> в себе і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сили</a:t>
            </a:r>
            <a:r>
              <a:rPr lang="ru-RU" dirty="0" smtClean="0">
                <a:solidFill>
                  <a:schemeClr val="bg1"/>
                </a:solidFill>
              </a:rPr>
              <a:t>, а й </a:t>
            </a:r>
            <a:r>
              <a:rPr lang="ru-RU" dirty="0" err="1" smtClean="0">
                <a:solidFill>
                  <a:schemeClr val="bg1"/>
                </a:solidFill>
              </a:rPr>
              <a:t>сприяти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формуванню</a:t>
            </a:r>
            <a:r>
              <a:rPr lang="ru-RU" dirty="0" smtClean="0">
                <a:solidFill>
                  <a:schemeClr val="bg1"/>
                </a:solidFill>
              </a:rPr>
              <a:t> у хворого думки про </a:t>
            </a:r>
            <a:r>
              <a:rPr lang="ru-RU" dirty="0" err="1" smtClean="0">
                <a:solidFill>
                  <a:schemeClr val="bg1"/>
                </a:solidFill>
              </a:rPr>
              <a:t>всемогутність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медицини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49550"/>
            <a:ext cx="4375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П</a:t>
            </a:r>
            <a:r>
              <a:rPr lang="ru-RU" sz="3600" b="1" dirty="0" err="1" smtClean="0">
                <a:solidFill>
                  <a:schemeClr val="bg1"/>
                </a:solidFill>
              </a:rPr>
              <a:t>итання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деонтології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8606"/>
            <a:ext cx="1080120" cy="181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1" y="116632"/>
            <a:ext cx="1734827" cy="174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2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5212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На </a:t>
            </a:r>
            <a:r>
              <a:rPr lang="ru-RU" sz="3000" b="1" dirty="0" err="1" smtClean="0">
                <a:solidFill>
                  <a:srgbClr val="C00000"/>
                </a:solidFill>
              </a:rPr>
              <a:t>лекційних</a:t>
            </a:r>
            <a:r>
              <a:rPr lang="ru-RU" sz="3000" b="1" dirty="0" smtClean="0">
                <a:solidFill>
                  <a:srgbClr val="C00000"/>
                </a:solidFill>
              </a:rPr>
              <a:t> та </a:t>
            </a:r>
            <a:r>
              <a:rPr lang="ru-RU" sz="3000" b="1" dirty="0" err="1" smtClean="0">
                <a:solidFill>
                  <a:srgbClr val="C00000"/>
                </a:solidFill>
              </a:rPr>
              <a:t>практичних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заняттях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розглядатимуться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такі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питання</a:t>
            </a:r>
            <a:r>
              <a:rPr lang="ru-RU" sz="3000" b="1" dirty="0" smtClean="0">
                <a:solidFill>
                  <a:srgbClr val="C00000"/>
                </a:solidFill>
              </a:rPr>
              <a:t>:</a:t>
            </a:r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48776"/>
            <a:ext cx="8712968" cy="4896544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Предмет та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деонтології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Гіппократа</a:t>
            </a:r>
            <a:r>
              <a:rPr lang="ru-RU" sz="2000" dirty="0" smtClean="0"/>
              <a:t>. Проблема </a:t>
            </a:r>
            <a:r>
              <a:rPr lang="ru-RU" sz="2000" dirty="0" err="1" smtClean="0"/>
              <a:t>професійного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вибору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медицині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Лікарський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обов’язок</a:t>
            </a:r>
            <a:r>
              <a:rPr lang="ru-RU" sz="2000" dirty="0" smtClean="0"/>
              <a:t>. </a:t>
            </a:r>
            <a:r>
              <a:rPr lang="ru-RU" sz="2000" dirty="0" err="1" smtClean="0"/>
              <a:t>Психологічні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Права </a:t>
            </a:r>
            <a:r>
              <a:rPr lang="ru-RU" sz="2000" dirty="0" err="1" smtClean="0"/>
              <a:t>пацієнта</a:t>
            </a:r>
            <a:r>
              <a:rPr lang="ru-RU" sz="2000" dirty="0" smtClean="0"/>
              <a:t>.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інформованості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пацієнта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стосовно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Догляд за </a:t>
            </a:r>
            <a:r>
              <a:rPr lang="ru-RU" sz="2000" dirty="0" err="1" smtClean="0"/>
              <a:t>хворими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лікувально-діагностичний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Лікарські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евтаназії</a:t>
            </a:r>
            <a:r>
              <a:rPr lang="ru-RU" sz="2000" dirty="0" smtClean="0"/>
              <a:t> та допустимого </a:t>
            </a:r>
            <a:r>
              <a:rPr lang="ru-RU" sz="2000" dirty="0" err="1" smtClean="0"/>
              <a:t>ризику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медицині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1103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9985"/>
            <a:ext cx="8640960" cy="3375160"/>
          </a:xfrm>
        </p:spPr>
        <p:txBody>
          <a:bodyPr>
            <a:normAutofit fontScale="70000" lnSpcReduction="20000"/>
          </a:bodyPr>
          <a:lstStyle/>
          <a:p>
            <a:pPr marL="0" indent="452438" algn="just">
              <a:buNone/>
            </a:pPr>
            <a:r>
              <a:rPr lang="ru-RU" dirty="0" err="1">
                <a:solidFill>
                  <a:schemeClr val="bg1"/>
                </a:solidFill>
              </a:rPr>
              <a:t>С</a:t>
            </a:r>
            <a:r>
              <a:rPr lang="ru-RU" dirty="0" err="1" smtClean="0">
                <a:solidFill>
                  <a:schemeClr val="bg1"/>
                </a:solidFill>
              </a:rPr>
              <a:t>тавлення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 до хворого </a:t>
            </a:r>
            <a:r>
              <a:rPr lang="ru-RU" dirty="0" err="1" smtClean="0">
                <a:solidFill>
                  <a:schemeClr val="bg1"/>
                </a:solidFill>
              </a:rPr>
              <a:t>залежить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деонтологічних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існують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медичній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науці</a:t>
            </a:r>
            <a:r>
              <a:rPr lang="ru-RU" dirty="0" smtClean="0">
                <a:solidFill>
                  <a:schemeClr val="bg1"/>
                </a:solidFill>
              </a:rPr>
              <a:t>, а й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обсягу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особистої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активності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самостійності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менталітету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пластичності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логіки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вроджених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якостей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закладених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розвинених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ньому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вихованості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інтелігентності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доброзичливості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почуття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обов'язку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0" indent="452438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Спілкуючись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хворим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тимчасово</a:t>
            </a:r>
            <a:r>
              <a:rPr lang="ru-RU" dirty="0" smtClean="0">
                <a:solidFill>
                  <a:schemeClr val="bg1"/>
                </a:solidFill>
              </a:rPr>
              <a:t> забути про </a:t>
            </a:r>
            <a:r>
              <a:rPr lang="ru-RU" dirty="0" err="1" smtClean="0">
                <a:solidFill>
                  <a:schemeClr val="bg1"/>
                </a:solidFill>
              </a:rPr>
              <a:t>існуючі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сім'ї</a:t>
            </a:r>
            <a:r>
              <a:rPr lang="ru-RU" dirty="0" smtClean="0">
                <a:solidFill>
                  <a:schemeClr val="bg1"/>
                </a:solidFill>
              </a:rPr>
              <a:t>, і т.д. з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хворий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відчував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 на момент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першому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здоров'я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пацієнта</a:t>
            </a:r>
            <a:r>
              <a:rPr lang="ru-RU" dirty="0" smtClean="0">
                <a:solidFill>
                  <a:schemeClr val="bg1"/>
                </a:solidFill>
              </a:rPr>
              <a:t>, в тому </a:t>
            </a:r>
            <a:r>
              <a:rPr lang="ru-RU" dirty="0" err="1" smtClean="0">
                <a:solidFill>
                  <a:schemeClr val="bg1"/>
                </a:solidFill>
              </a:rPr>
              <a:t>числі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психічний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те, </a:t>
            </a:r>
            <a:r>
              <a:rPr lang="ru-RU" dirty="0" err="1" smtClean="0">
                <a:solidFill>
                  <a:schemeClr val="bg1"/>
                </a:solidFill>
              </a:rPr>
              <a:t>заради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чого</a:t>
            </a:r>
            <a:r>
              <a:rPr lang="ru-RU" dirty="0" smtClean="0">
                <a:solidFill>
                  <a:schemeClr val="bg1"/>
                </a:solidFill>
              </a:rPr>
              <a:t> доктора </a:t>
            </a:r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П</a:t>
            </a:r>
            <a:r>
              <a:rPr lang="ru-RU" sz="3200" b="1" dirty="0" err="1" smtClean="0">
                <a:solidFill>
                  <a:schemeClr val="bg1"/>
                </a:solidFill>
              </a:rPr>
              <a:t>рофесійна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особистісна</a:t>
            </a:r>
            <a:r>
              <a:rPr lang="ru-RU" sz="3200" b="1" dirty="0" smtClean="0">
                <a:solidFill>
                  <a:schemeClr val="bg1"/>
                </a:solidFill>
              </a:rPr>
              <a:t> характеристика </a:t>
            </a:r>
            <a:r>
              <a:rPr lang="ru-RU" sz="3200" b="1" dirty="0" err="1" smtClean="0">
                <a:solidFill>
                  <a:schemeClr val="bg1"/>
                </a:solidFill>
              </a:rPr>
              <a:t>лікаря-реабілітолога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959769" cy="210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5225"/>
            <a:ext cx="3542385" cy="217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1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580" y="1628800"/>
            <a:ext cx="4762872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000" b="1" dirty="0" smtClean="0">
                <a:solidFill>
                  <a:srgbClr val="C00000"/>
                </a:solidFill>
              </a:rPr>
              <a:t>Дякую за увагу!</a:t>
            </a:r>
            <a:endParaRPr lang="ru-RU" sz="5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86201"/>
            <a:ext cx="4009628" cy="288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096344" cy="309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29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Актуальність дисципліни.</vt:lpstr>
      <vt:lpstr>Презентация PowerPoint</vt:lpstr>
      <vt:lpstr>Презентация PowerPoint</vt:lpstr>
      <vt:lpstr>Презентация PowerPoint</vt:lpstr>
      <vt:lpstr>Презентация PowerPoint</vt:lpstr>
      <vt:lpstr> На лекційних та практичних заняттях розглядатимуться такі питання: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«Деонтологія в реабілітації»</dc:title>
  <dc:creator>катя</dc:creator>
  <cp:lastModifiedBy>катя</cp:lastModifiedBy>
  <cp:revision>9</cp:revision>
  <dcterms:created xsi:type="dcterms:W3CDTF">2020-06-05T08:15:40Z</dcterms:created>
  <dcterms:modified xsi:type="dcterms:W3CDTF">2020-06-05T10:49:21Z</dcterms:modified>
</cp:coreProperties>
</file>